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68" r:id="rId3"/>
    <p:sldId id="290" r:id="rId4"/>
    <p:sldId id="294" r:id="rId5"/>
    <p:sldId id="295"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01/12/2019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12/1/2019 7:37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826720" y="1838925"/>
            <a:ext cx="7325606" cy="769441"/>
          </a:xfrm>
          <a:prstGeom prst="rect">
            <a:avLst/>
          </a:prstGeom>
          <a:noFill/>
          <a:ln w="12700">
            <a:solidFill>
              <a:schemeClr val="tx1"/>
            </a:solidFill>
            <a:miter lim="800000"/>
            <a:headEnd/>
            <a:tailEnd/>
          </a:ln>
        </p:spPr>
        <p:txBody>
          <a:bodyPr wrap="square">
            <a:spAutoFit/>
          </a:bodyPr>
          <a:lstStyle/>
          <a:p>
            <a:pPr fontAlgn="base">
              <a:spcBef>
                <a:spcPct val="50000"/>
              </a:spcBef>
              <a:spcAft>
                <a:spcPct val="0"/>
              </a:spcAft>
            </a:pPr>
            <a:r>
              <a:rPr lang="es-ES" sz="4400" b="1" dirty="0">
                <a:latin typeface="Arial" panose="020B0604020202020204" pitchFamily="34" charset="0"/>
                <a:ea typeface="Times New Roman" panose="02020603050405020304" pitchFamily="18" charset="0"/>
              </a:rPr>
              <a:t>La leche y los niños</a:t>
            </a:r>
            <a:endParaRPr lang="es-ES" sz="4400" dirty="0">
              <a:solidFill>
                <a:srgbClr val="000000"/>
              </a:solidFill>
              <a:latin typeface="Arial" charset="0"/>
            </a:endParaRPr>
          </a:p>
        </p:txBody>
      </p:sp>
      <p:sp>
        <p:nvSpPr>
          <p:cNvPr id="2" name="CuadroTexto 11"/>
          <p:cNvSpPr txBox="1"/>
          <p:nvPr/>
        </p:nvSpPr>
        <p:spPr>
          <a:xfrm>
            <a:off x="2438400" y="4273906"/>
            <a:ext cx="5129213" cy="1200329"/>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Esther Ruiz </a:t>
            </a:r>
            <a:r>
              <a:rPr lang="es-ES" sz="2400" dirty="0" err="1">
                <a:solidFill>
                  <a:srgbClr val="000000"/>
                </a:solidFill>
                <a:effectLst>
                  <a:outerShdw blurRad="38100" dist="38100" dir="2700000" algn="tl">
                    <a:srgbClr val="C0C0C0"/>
                  </a:outerShdw>
                </a:effectLst>
                <a:latin typeface="Arial" charset="0"/>
                <a:cs typeface="Arial" charset="0"/>
              </a:rPr>
              <a:t>Chércoles</a:t>
            </a:r>
            <a:r>
              <a:rPr lang="es-ES" sz="2400" dirty="0">
                <a:solidFill>
                  <a:srgbClr val="000000"/>
                </a:solidFill>
                <a:effectLst>
                  <a:outerShdw blurRad="38100" dist="38100" dir="2700000" algn="tl">
                    <a:srgbClr val="C0C0C0"/>
                  </a:outerShdw>
                </a:effectLst>
                <a:latin typeface="Arial" charset="0"/>
                <a:cs typeface="Arial" charset="0"/>
              </a:rPr>
              <a:t> (revisión)</a:t>
            </a: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Ana </a:t>
            </a:r>
            <a:r>
              <a:rPr lang="es-ES" sz="2400" dirty="0">
                <a:solidFill>
                  <a:srgbClr val="000000"/>
                </a:solidFill>
                <a:effectLst>
                  <a:outerShdw blurRad="38100" dist="38100" dir="2700000" algn="tl">
                    <a:srgbClr val="C0C0C0"/>
                  </a:outerShdw>
                </a:effectLst>
                <a:latin typeface="Arial" charset="0"/>
                <a:cs typeface="Arial" charset="0"/>
              </a:rPr>
              <a:t>Martínez Rubio</a:t>
            </a:r>
          </a:p>
          <a:p>
            <a:pPr fontAlgn="base">
              <a:spcBef>
                <a:spcPct val="0"/>
              </a:spcBef>
              <a:spcAft>
                <a:spcPct val="0"/>
              </a:spcAft>
              <a:defRPr/>
            </a:pP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6812" y="4381500"/>
            <a:ext cx="102558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664797"/>
          </a:xfrm>
        </p:spPr>
        <p:txBody>
          <a:bodyPr numCol="1" anchorCtr="0" compatLnSpc="1">
            <a:prstTxWarp prst="textNoShape">
              <a:avLst/>
            </a:prstTxWarp>
          </a:bodyPr>
          <a:lstStyle/>
          <a:p>
            <a:r>
              <a:rPr lang="es-ES" b="1" dirty="0">
                <a:effectLst/>
                <a:ea typeface="Times New Roman" panose="02020603050405020304" pitchFamily="18" charset="0"/>
              </a:rPr>
              <a:t>La leche</a:t>
            </a:r>
            <a:endParaRPr lang="es-ES" dirty="0">
              <a:effectLst/>
            </a:endParaRPr>
          </a:p>
        </p:txBody>
      </p:sp>
      <p:sp>
        <p:nvSpPr>
          <p:cNvPr id="19458" name="Rectangle 3"/>
          <p:cNvSpPr>
            <a:spLocks noGrp="1"/>
          </p:cNvSpPr>
          <p:nvPr>
            <p:ph type="body" idx="1"/>
          </p:nvPr>
        </p:nvSpPr>
        <p:spPr>
          <a:xfrm>
            <a:off x="179388" y="1117600"/>
            <a:ext cx="8793162" cy="7466659"/>
          </a:xfrm>
        </p:spPr>
        <p:txBody>
          <a:bodyPr/>
          <a:lstStyle/>
          <a:p>
            <a:r>
              <a:rPr lang="es-ES" sz="2800" dirty="0"/>
              <a:t>El calcio es importante para los huesos. </a:t>
            </a:r>
          </a:p>
          <a:p>
            <a:r>
              <a:rPr lang="es-ES" sz="2800" dirty="0"/>
              <a:t>El calcio está en:</a:t>
            </a:r>
          </a:p>
          <a:p>
            <a:pPr lvl="1"/>
            <a:r>
              <a:rPr lang="es-ES" sz="2400" dirty="0"/>
              <a:t>La leche. </a:t>
            </a:r>
          </a:p>
          <a:p>
            <a:pPr lvl="1"/>
            <a:r>
              <a:rPr lang="es-ES" sz="2400" dirty="0"/>
              <a:t>Y también en: garbanzos, alubias, almendras, avellanas, sardinas en lata (con su raspa), yema de huevo, brécol, espinacas, acelgas…</a:t>
            </a:r>
          </a:p>
          <a:p>
            <a:pPr marL="0" indent="0">
              <a:buNone/>
            </a:pPr>
            <a:endParaRPr lang="es-ES" sz="2800" dirty="0"/>
          </a:p>
          <a:p>
            <a:r>
              <a:rPr lang="es-ES" sz="2800" dirty="0"/>
              <a:t>El “Plato saludable” recomienda 1-2 vasos de leche al día, tanto en niños como en adultos</a:t>
            </a:r>
            <a:r>
              <a:rPr lang="es-ES" sz="2800" dirty="0" smtClean="0"/>
              <a:t>.</a:t>
            </a:r>
            <a:endParaRPr lang="es-ES" sz="2800" dirty="0"/>
          </a:p>
          <a:p>
            <a:r>
              <a:rPr lang="es-ES" sz="2800" dirty="0"/>
              <a:t>Un exceso de lácteos, desplaza a otros alimentos.</a:t>
            </a:r>
          </a:p>
          <a:p>
            <a:pPr marL="517525" lvl="1" indent="0">
              <a:buNone/>
            </a:pPr>
            <a:endParaRPr lang="es-ES" dirty="0"/>
          </a:p>
          <a:p>
            <a:pPr marL="0" indent="0">
              <a:buNone/>
            </a:pPr>
            <a:endParaRPr lang="es-ES" sz="2800" dirty="0"/>
          </a:p>
          <a:p>
            <a:endParaRPr lang="es-ES" sz="2800" dirty="0"/>
          </a:p>
          <a:p>
            <a:pPr marL="0" indent="0">
              <a:buNone/>
            </a:pPr>
            <a:endParaRPr lang="es-ES" sz="2800" dirty="0"/>
          </a:p>
          <a:p>
            <a:pPr marL="0" indent="0">
              <a:buNone/>
            </a:pPr>
            <a:endParaRPr lang="es-ES" sz="2800" dirty="0"/>
          </a:p>
          <a:p>
            <a:pPr marL="0" indent="0">
              <a:buNone/>
            </a:pPr>
            <a:endParaRPr lang="es-ES" sz="2800" dirty="0"/>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66812" y="4381500"/>
            <a:ext cx="102558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140920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304800" y="346868"/>
            <a:ext cx="7383887" cy="609398"/>
          </a:xfrm>
        </p:spPr>
        <p:txBody>
          <a:bodyPr numCol="1" anchorCtr="0" compatLnSpc="1">
            <a:prstTxWarp prst="textNoShape">
              <a:avLst/>
            </a:prstTxWarp>
          </a:bodyPr>
          <a:lstStyle/>
          <a:p>
            <a:r>
              <a:rPr lang="es-ES" sz="4400" b="1" dirty="0">
                <a:effectLst/>
                <a:ea typeface="Times New Roman" panose="02020603050405020304" pitchFamily="18" charset="0"/>
              </a:rPr>
              <a:t>¿Leche entera, desnatada o semi?</a:t>
            </a:r>
            <a:endParaRPr lang="es-ES" sz="4400" dirty="0">
              <a:effectLst/>
            </a:endParaRPr>
          </a:p>
        </p:txBody>
      </p:sp>
      <p:sp>
        <p:nvSpPr>
          <p:cNvPr id="19458" name="Rectangle 3"/>
          <p:cNvSpPr>
            <a:spLocks noGrp="1"/>
          </p:cNvSpPr>
          <p:nvPr>
            <p:ph type="body" idx="1"/>
          </p:nvPr>
        </p:nvSpPr>
        <p:spPr>
          <a:xfrm>
            <a:off x="179389" y="1478844"/>
            <a:ext cx="8793162" cy="4567404"/>
          </a:xfrm>
        </p:spPr>
        <p:txBody>
          <a:bodyPr/>
          <a:lstStyle/>
          <a:p>
            <a:r>
              <a:rPr lang="es-ES" sz="2800" dirty="0"/>
              <a:t>La grasa de la leche es saturada. </a:t>
            </a:r>
          </a:p>
          <a:p>
            <a:pPr marL="0" indent="0">
              <a:buNone/>
            </a:pPr>
            <a:endParaRPr lang="es-ES" sz="2800" dirty="0"/>
          </a:p>
          <a:p>
            <a:r>
              <a:rPr lang="es-ES" sz="2800" dirty="0"/>
              <a:t>A partir de los 12 meses se puede leche de vaca (entera).</a:t>
            </a:r>
          </a:p>
          <a:p>
            <a:pPr marL="0" indent="0">
              <a:buNone/>
            </a:pPr>
            <a:r>
              <a:rPr lang="es-ES" sz="2800" dirty="0"/>
              <a:t> </a:t>
            </a:r>
          </a:p>
          <a:p>
            <a:r>
              <a:rPr lang="es-ES" sz="2800" dirty="0"/>
              <a:t>Si los niños tienen sobrepeso, mejor semi o desnatada. </a:t>
            </a:r>
          </a:p>
          <a:p>
            <a:endParaRPr lang="es-ES" sz="2800" dirty="0"/>
          </a:p>
          <a:p>
            <a:r>
              <a:rPr lang="es-ES" sz="2800" dirty="0"/>
              <a:t>Los batidos, las natillas y los yogures de sabores son mucho azúcar con poca leche.</a:t>
            </a:r>
          </a:p>
          <a:p>
            <a:pPr marL="0" indent="0">
              <a:buNone/>
            </a:pPr>
            <a:endParaRPr lang="es-ES" sz="2800" dirty="0"/>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6725" y="4674576"/>
            <a:ext cx="102558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268682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664797"/>
          </a:xfrm>
        </p:spPr>
        <p:txBody>
          <a:bodyPr numCol="1" anchorCtr="0" compatLnSpc="1">
            <a:prstTxWarp prst="textNoShape">
              <a:avLst/>
            </a:prstTxWarp>
          </a:bodyPr>
          <a:lstStyle/>
          <a:p>
            <a:r>
              <a:rPr lang="es-ES" b="1" dirty="0">
                <a:effectLst/>
                <a:ea typeface="Times New Roman" panose="02020603050405020304" pitchFamily="18" charset="0"/>
              </a:rPr>
              <a:t>Leche fermentada: </a:t>
            </a:r>
            <a:endParaRPr lang="es-ES" dirty="0">
              <a:effectLst/>
            </a:endParaRPr>
          </a:p>
        </p:txBody>
      </p:sp>
      <p:sp>
        <p:nvSpPr>
          <p:cNvPr id="19458" name="Rectangle 3"/>
          <p:cNvSpPr>
            <a:spLocks noGrp="1"/>
          </p:cNvSpPr>
          <p:nvPr>
            <p:ph type="body" idx="1"/>
          </p:nvPr>
        </p:nvSpPr>
        <p:spPr>
          <a:xfrm>
            <a:off x="350838" y="1117600"/>
            <a:ext cx="8793162" cy="6684907"/>
          </a:xfrm>
        </p:spPr>
        <p:txBody>
          <a:bodyPr/>
          <a:lstStyle/>
          <a:p>
            <a:endParaRPr lang="es-ES" sz="2800" dirty="0" smtClean="0"/>
          </a:p>
          <a:p>
            <a:r>
              <a:rPr lang="es-ES" sz="2800" dirty="0" smtClean="0"/>
              <a:t>Yogur</a:t>
            </a:r>
            <a:r>
              <a:rPr lang="es-ES" sz="2800" dirty="0"/>
              <a:t>:</a:t>
            </a:r>
          </a:p>
          <a:p>
            <a:pPr lvl="1"/>
            <a:r>
              <a:rPr lang="es-ES" sz="2400" dirty="0"/>
              <a:t>Es leche fermentada o acidificada.</a:t>
            </a:r>
          </a:p>
          <a:p>
            <a:pPr lvl="1"/>
            <a:r>
              <a:rPr lang="es-ES" sz="2400" dirty="0"/>
              <a:t>Tiene la misma cantidad de calcio que la leche. </a:t>
            </a:r>
          </a:p>
          <a:p>
            <a:pPr lvl="1"/>
            <a:r>
              <a:rPr lang="es-ES" sz="2400" dirty="0"/>
              <a:t>La lactosa (azúcar) pasa a ser ácido láctico. </a:t>
            </a:r>
          </a:p>
          <a:p>
            <a:pPr lvl="1"/>
            <a:r>
              <a:rPr lang="es-ES" sz="2400" dirty="0"/>
              <a:t>Lo pueden tomar personas con intolerancia a la lactosa.</a:t>
            </a:r>
          </a:p>
          <a:p>
            <a:pPr lvl="1"/>
            <a:r>
              <a:rPr lang="es-ES" sz="2400" dirty="0"/>
              <a:t>El mejor el yogur blanco o natural.</a:t>
            </a:r>
          </a:p>
          <a:p>
            <a:pPr marL="517525" lvl="1" indent="0">
              <a:buNone/>
            </a:pPr>
            <a:endParaRPr lang="es-ES" sz="2800" dirty="0"/>
          </a:p>
          <a:p>
            <a:r>
              <a:rPr lang="es-ES" sz="2800" dirty="0"/>
              <a:t>Kéfir.</a:t>
            </a:r>
          </a:p>
          <a:p>
            <a:r>
              <a:rPr lang="es-ES" sz="2800" dirty="0"/>
              <a:t>Queso. </a:t>
            </a:r>
          </a:p>
          <a:p>
            <a:endParaRPr lang="es-ES" sz="2800" dirty="0"/>
          </a:p>
          <a:p>
            <a:pPr marL="0" indent="0">
              <a:buNone/>
            </a:pPr>
            <a:endParaRPr lang="es-ES" sz="2800" dirty="0"/>
          </a:p>
          <a:p>
            <a:pPr marL="0" indent="0">
              <a:buNone/>
            </a:pPr>
            <a:endParaRPr lang="es-ES" sz="2800" dirty="0"/>
          </a:p>
          <a:p>
            <a:pPr marL="0" indent="0">
              <a:buNone/>
            </a:pPr>
            <a:endParaRPr lang="es-ES" sz="2800" dirty="0"/>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66812" y="4381500"/>
            <a:ext cx="102558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1016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664797"/>
          </a:xfrm>
        </p:spPr>
        <p:txBody>
          <a:bodyPr numCol="1" anchorCtr="0" compatLnSpc="1">
            <a:prstTxWarp prst="textNoShape">
              <a:avLst/>
            </a:prstTxWarp>
          </a:bodyPr>
          <a:lstStyle/>
          <a:p>
            <a:r>
              <a:rPr lang="es-ES" b="1" dirty="0">
                <a:effectLst/>
                <a:ea typeface="Times New Roman" panose="02020603050405020304" pitchFamily="18" charset="0"/>
              </a:rPr>
              <a:t>Leches vegetales: </a:t>
            </a:r>
            <a:endParaRPr lang="es-ES" dirty="0">
              <a:effectLst/>
            </a:endParaRPr>
          </a:p>
        </p:txBody>
      </p:sp>
      <p:sp>
        <p:nvSpPr>
          <p:cNvPr id="19458" name="Rectangle 3"/>
          <p:cNvSpPr>
            <a:spLocks noGrp="1"/>
          </p:cNvSpPr>
          <p:nvPr>
            <p:ph type="body" idx="1"/>
          </p:nvPr>
        </p:nvSpPr>
        <p:spPr>
          <a:xfrm>
            <a:off x="179389" y="1117600"/>
            <a:ext cx="8793162" cy="4856714"/>
          </a:xfrm>
        </p:spPr>
        <p:txBody>
          <a:bodyPr/>
          <a:lstStyle/>
          <a:p>
            <a:r>
              <a:rPr lang="es-ES" sz="2800" dirty="0"/>
              <a:t>Definición de leche:</a:t>
            </a:r>
          </a:p>
          <a:p>
            <a:pPr lvl="2"/>
            <a:r>
              <a:rPr lang="es-ES" sz="2000" dirty="0"/>
              <a:t>Producto de los mamíferos </a:t>
            </a:r>
          </a:p>
          <a:p>
            <a:pPr lvl="2"/>
            <a:r>
              <a:rPr lang="es-ES" sz="2000" dirty="0"/>
              <a:t>Jugo blanco obtenido de algunas plantas, frutos o semillas.</a:t>
            </a:r>
          </a:p>
          <a:p>
            <a:pPr marL="914400" lvl="2" indent="0">
              <a:buNone/>
            </a:pPr>
            <a:endParaRPr lang="es-ES" sz="2000" dirty="0"/>
          </a:p>
          <a:p>
            <a:r>
              <a:rPr lang="es-ES" sz="2800" dirty="0"/>
              <a:t>También pueden llamarse bebidas vegetales.</a:t>
            </a:r>
          </a:p>
          <a:p>
            <a:pPr lvl="1"/>
            <a:r>
              <a:rPr lang="es-ES" sz="2400" dirty="0"/>
              <a:t>De almendra, arroz y soja. </a:t>
            </a:r>
          </a:p>
          <a:p>
            <a:pPr lvl="1"/>
            <a:r>
              <a:rPr lang="es-ES" sz="2400" dirty="0"/>
              <a:t>También avena, quinoa, chufa (horchata).</a:t>
            </a:r>
          </a:p>
          <a:p>
            <a:pPr marL="0" indent="0">
              <a:buNone/>
            </a:pPr>
            <a:endParaRPr lang="es-ES" sz="2800" dirty="0"/>
          </a:p>
          <a:p>
            <a:r>
              <a:rPr lang="es-ES" sz="2400" dirty="0"/>
              <a:t>Pueden ser elegidas por las personas vegetarianas o no.</a:t>
            </a:r>
          </a:p>
          <a:p>
            <a:r>
              <a:rPr lang="es-ES" sz="2400" dirty="0"/>
              <a:t>Son una alternativa en intolerancia a la lactosa o alergia </a:t>
            </a:r>
            <a:endParaRPr lang="es-ES" sz="2400" dirty="0" smtClean="0"/>
          </a:p>
          <a:p>
            <a:pPr marL="0" indent="0">
              <a:buNone/>
            </a:pPr>
            <a:r>
              <a:rPr lang="es-ES" sz="2400" dirty="0"/>
              <a:t> </a:t>
            </a:r>
            <a:r>
              <a:rPr lang="es-ES" sz="2400" dirty="0" smtClean="0"/>
              <a:t>     </a:t>
            </a:r>
            <a:r>
              <a:rPr lang="es-ES" sz="2400" dirty="0" smtClean="0"/>
              <a:t>a </a:t>
            </a:r>
            <a:r>
              <a:rPr lang="es-ES" sz="2400" dirty="0"/>
              <a:t>la leche de vaca. </a:t>
            </a:r>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66812" y="4381500"/>
            <a:ext cx="102558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8086475"/>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8113</TotalTime>
  <Words>378</Words>
  <Application>Microsoft Office PowerPoint</Application>
  <PresentationFormat>Presentación en pantalla (4:3)</PresentationFormat>
  <Paragraphs>59</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La leche</vt:lpstr>
      <vt:lpstr>¿Leche entera, desnatada o semi?</vt:lpstr>
      <vt:lpstr>Leche fermentada: </vt:lpstr>
      <vt:lpstr>Leches vegetales: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76</cp:revision>
  <dcterms:created xsi:type="dcterms:W3CDTF">2016-05-03T15:33:32Z</dcterms:created>
  <dcterms:modified xsi:type="dcterms:W3CDTF">2019-12-01T18:41:22Z</dcterms:modified>
</cp:coreProperties>
</file>